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56" r:id="rId4"/>
    <p:sldId id="257" r:id="rId5"/>
    <p:sldId id="258" r:id="rId6"/>
    <p:sldId id="259" r:id="rId7"/>
    <p:sldId id="260" r:id="rId8"/>
    <p:sldId id="262" r:id="rId9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юменцев Михаил Сергеевич" initials="ТМС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7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62160-AAAF-425D-84E3-C9811411B08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2C9C6-90EC-4370-A37E-2B978CAADB1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-285784" y="2714620"/>
            <a:ext cx="6793119" cy="2783775"/>
            <a:chOff x="-170830" y="3155807"/>
            <a:chExt cx="6793119" cy="2783775"/>
          </a:xfrm>
        </p:grpSpPr>
        <p:pic>
          <p:nvPicPr>
            <p:cNvPr id="7" name="Picture 4" descr="Y:\5_Cross\ПОЛИГРАФИЯ_СУВЕНИРНАЯ ПРОДУКЦИЯ_ФОТО\Фото\GVM и UF\end\KR3C8177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0830" y="3155807"/>
              <a:ext cx="4175663" cy="2783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258194" y="3655873"/>
              <a:ext cx="336409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+mj-lt"/>
                </a:rPr>
                <a:t>Features:</a:t>
              </a:r>
            </a:p>
            <a:p>
              <a:r>
                <a:rPr lang="en-US" sz="1200" dirty="0">
                  <a:latin typeface="+mj-lt"/>
                </a:rPr>
                <a:t>X-ray tube Voltage:  40 kV</a:t>
              </a:r>
              <a:endParaRPr lang="ru-RU" sz="1200" dirty="0">
                <a:latin typeface="+mj-lt"/>
              </a:endParaRPr>
            </a:p>
            <a:p>
              <a:r>
                <a:rPr lang="en-US" sz="1200" dirty="0">
                  <a:latin typeface="+mj-lt"/>
                </a:rPr>
                <a:t>X-ray Current:  4 mA</a:t>
              </a:r>
              <a:endParaRPr lang="ru-RU" sz="1200" dirty="0">
                <a:latin typeface="+mj-lt"/>
              </a:endParaRPr>
            </a:p>
            <a:p>
              <a:r>
                <a:rPr lang="en-US" sz="1200" dirty="0">
                  <a:latin typeface="+mj-lt"/>
                </a:rPr>
                <a:t>Anode: </a:t>
              </a:r>
              <a:r>
                <a:rPr lang="en-US" sz="1200" dirty="0" err="1">
                  <a:latin typeface="+mj-lt"/>
                </a:rPr>
                <a:t>Pd</a:t>
              </a:r>
              <a:endParaRPr lang="ru-RU" sz="1200" dirty="0">
                <a:latin typeface="+mj-lt"/>
              </a:endParaRPr>
            </a:p>
            <a:p>
              <a:r>
                <a:rPr lang="en-US" sz="1200" dirty="0">
                  <a:latin typeface="+mj-lt"/>
                </a:rPr>
                <a:t>Analyzing crystals: LiF200, C002, </a:t>
              </a:r>
              <a:r>
                <a:rPr lang="en-US" sz="1200" dirty="0" err="1">
                  <a:latin typeface="+mj-lt"/>
                </a:rPr>
                <a:t>RbAP</a:t>
              </a:r>
              <a:r>
                <a:rPr lang="en-US" sz="1200" dirty="0">
                  <a:latin typeface="+mj-lt"/>
                </a:rPr>
                <a:t>, PET</a:t>
              </a:r>
              <a:endParaRPr lang="ru-RU" sz="1200" dirty="0">
                <a:latin typeface="+mj-lt"/>
              </a:endParaRPr>
            </a:p>
            <a:p>
              <a:r>
                <a:rPr lang="en-US" sz="1200" dirty="0">
                  <a:latin typeface="+mj-lt"/>
                </a:rPr>
                <a:t>Detector:  sealed proportional counter</a:t>
              </a:r>
              <a:endParaRPr lang="ru-RU" sz="1200" dirty="0">
                <a:latin typeface="+mj-lt"/>
              </a:endParaRPr>
            </a:p>
            <a:p>
              <a:r>
                <a:rPr lang="en-US" sz="1200" dirty="0">
                  <a:latin typeface="+mj-lt"/>
                </a:rPr>
                <a:t>Optical path: Vacuum</a:t>
              </a:r>
            </a:p>
            <a:p>
              <a:r>
                <a:rPr lang="en-US" sz="1200" dirty="0">
                  <a:latin typeface="+mj-lt"/>
                </a:rPr>
                <a:t>Sample chamber</a:t>
              </a:r>
              <a:r>
                <a:rPr lang="ru-RU" sz="1200" dirty="0">
                  <a:latin typeface="+mj-lt"/>
                </a:rPr>
                <a:t>: </a:t>
              </a:r>
              <a:r>
                <a:rPr lang="en-US" sz="1200" dirty="0">
                  <a:latin typeface="+mj-lt"/>
                </a:rPr>
                <a:t>Air</a:t>
              </a:r>
              <a:endParaRPr lang="ru-RU" sz="1200" dirty="0">
                <a:latin typeface="+mj-lt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3" descr="Y:\5_Cross\ПОЛИГРАФИЯ_СУВЕНИРНАЯ ПРОДУКЦИЯ_ФОТО\ЛОГОТИП\Spectron_EN_-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4000"/>
            <a:ext cx="857224" cy="8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51564" y="214290"/>
            <a:ext cx="8092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  <a:latin typeface="+mj-lt"/>
              </a:rPr>
              <a:t>WDXRF SPECTROMETER </a:t>
            </a:r>
            <a:endParaRPr lang="ru-RU" sz="2000" b="1" dirty="0" smtClean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+mj-lt"/>
              </a:rPr>
              <a:t>SPECTROSCAN </a:t>
            </a:r>
            <a:r>
              <a:rPr lang="en-US" sz="2000" b="1" dirty="0">
                <a:solidFill>
                  <a:srgbClr val="0070C0"/>
                </a:solidFill>
                <a:latin typeface="+mj-lt"/>
              </a:rPr>
              <a:t>MAKC-GVM</a:t>
            </a:r>
            <a:endParaRPr lang="ru-RU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071546"/>
            <a:ext cx="8786874" cy="1928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lnSpc>
                <a:spcPts val="1800"/>
              </a:lnSpc>
            </a:pPr>
            <a:r>
              <a:rPr lang="en-US" sz="1400" dirty="0"/>
              <a:t>SPECTROSCAN MAKC-GVM is a benchtop instrument designed for elemental analysis of Na through U in solids, powders and liquids from ppm levels up to 100%.</a:t>
            </a:r>
          </a:p>
          <a:p>
            <a:pPr indent="360363" algn="just">
              <a:lnSpc>
                <a:spcPts val="1800"/>
              </a:lnSpc>
            </a:pPr>
            <a:r>
              <a:rPr lang="en-US" sz="1400" dirty="0">
                <a:latin typeface="Calibri" panose="020F0502020204030204" pitchFamily="34" charset="0"/>
                <a:ea typeface="Arial Unicode MS"/>
                <a:cs typeface="Mangal" panose="02040503050203030202" pitchFamily="18" charset="0"/>
              </a:rPr>
              <a:t>The X-ray tube of the spectrometer is located above the sample holders which ensures a protection of an X-ray optics from any contamination due to a sample leakage. It makes possible to bring the X-ray tube and the entrance window of the detection system closer to a sample and thus achieve an excellent analytical performance without applying a helium purge. This X-ray geometry along with the focusing X-ray optics supports the usage of the low-power X-ray tube in the spectrometer </a:t>
            </a:r>
            <a:r>
              <a:rPr lang="en-US" sz="1400" dirty="0"/>
              <a:t>and delivers low limit of detection due to high signal-to-noise ratio.  The vacuum optical path provides high fluorescence intensities even for light elements like Na and Mg.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4429132"/>
            <a:ext cx="2888087" cy="210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285852" y="5643578"/>
            <a:ext cx="4429156" cy="1050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900"/>
              </a:lnSpc>
            </a:pPr>
            <a:r>
              <a:rPr lang="en-US" sz="1300" dirty="0">
                <a:latin typeface="+mj-lt"/>
              </a:rPr>
              <a:t>Easy-to-use software for spectrum processing, calibration and  sample analysis</a:t>
            </a:r>
            <a:r>
              <a:rPr lang="ru-RU" sz="1300" dirty="0">
                <a:latin typeface="+mj-lt"/>
              </a:rPr>
              <a:t>.</a:t>
            </a:r>
            <a:r>
              <a:rPr lang="en-US" sz="1400" dirty="0"/>
              <a:t> </a:t>
            </a:r>
          </a:p>
          <a:p>
            <a:pPr algn="just">
              <a:lnSpc>
                <a:spcPts val="1900"/>
              </a:lnSpc>
            </a:pPr>
            <a:r>
              <a:rPr lang="en-US" sz="1300" dirty="0"/>
              <a:t>User may </a:t>
            </a:r>
            <a:r>
              <a:rPr lang="en-US" sz="1300" dirty="0">
                <a:latin typeface="+mj-lt"/>
              </a:rPr>
              <a:t>create and store as many calibration curves as needed.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214414" y="142852"/>
            <a:ext cx="68580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SiO</a:t>
            </a:r>
            <a:r>
              <a:rPr lang="en-US" sz="1200" b="1" dirty="0">
                <a:solidFill>
                  <a:schemeClr val="tx2"/>
                </a:solidFill>
              </a:rPr>
              <a:t>2</a:t>
            </a:r>
            <a:r>
              <a:rPr lang="en-US" b="1" dirty="0">
                <a:solidFill>
                  <a:schemeClr val="tx2"/>
                </a:solidFill>
              </a:rPr>
              <a:t>, Al</a:t>
            </a:r>
            <a:r>
              <a:rPr lang="en-US" sz="1200" b="1" dirty="0">
                <a:solidFill>
                  <a:schemeClr val="tx2"/>
                </a:solidFill>
              </a:rPr>
              <a:t>2</a:t>
            </a:r>
            <a:r>
              <a:rPr lang="en-US" b="1" dirty="0">
                <a:solidFill>
                  <a:schemeClr val="tx2"/>
                </a:solidFill>
              </a:rPr>
              <a:t>O</a:t>
            </a:r>
            <a:r>
              <a:rPr lang="en-US" sz="1200" b="1" dirty="0">
                <a:solidFill>
                  <a:schemeClr val="tx2"/>
                </a:solidFill>
              </a:rPr>
              <a:t>3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CaO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MgO</a:t>
            </a:r>
            <a:r>
              <a:rPr lang="en-US" b="1" dirty="0">
                <a:solidFill>
                  <a:schemeClr val="tx2"/>
                </a:solidFill>
              </a:rPr>
              <a:t> and Fe</a:t>
            </a:r>
            <a:r>
              <a:rPr lang="en-US" sz="1200" b="1" dirty="0">
                <a:solidFill>
                  <a:schemeClr val="tx2"/>
                </a:solidFill>
              </a:rPr>
              <a:t>2</a:t>
            </a:r>
            <a:r>
              <a:rPr lang="en-US" b="1" dirty="0">
                <a:solidFill>
                  <a:schemeClr val="tx2"/>
                </a:solidFill>
              </a:rPr>
              <a:t>O</a:t>
            </a:r>
            <a:r>
              <a:rPr lang="en-US" sz="1200" b="1" dirty="0">
                <a:solidFill>
                  <a:schemeClr val="tx2"/>
                </a:solidFill>
              </a:rPr>
              <a:t>3 </a:t>
            </a:r>
            <a:r>
              <a:rPr lang="en-US" b="1" dirty="0">
                <a:solidFill>
                  <a:schemeClr val="tx2"/>
                </a:solidFill>
              </a:rPr>
              <a:t>determination </a:t>
            </a:r>
          </a:p>
          <a:p>
            <a:pPr algn="ctr"/>
            <a:r>
              <a:rPr lang="en-US" b="1" dirty="0">
                <a:solidFill>
                  <a:schemeClr val="tx2"/>
                </a:solidFill>
              </a:rPr>
              <a:t>in cement with WDXRF spectrometer </a:t>
            </a:r>
            <a:r>
              <a:rPr lang="en-US" sz="2000" b="1" dirty="0">
                <a:solidFill>
                  <a:schemeClr val="tx2"/>
                </a:solidFill>
              </a:rPr>
              <a:t>SPECTROSCAN MAKC-GVM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503" y="1000109"/>
            <a:ext cx="8856985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en-US" sz="1400" dirty="0"/>
              <a:t>Wavelength-dispersive X-ray fluorescence (WDXRF) analysis is the method of choice for express determination of elements both in raw materials and in final products (i.e. cement and clinker) of the cement industry.</a:t>
            </a:r>
          </a:p>
          <a:p>
            <a:pPr indent="361950" algn="just"/>
            <a:r>
              <a:rPr lang="en-US" sz="1400" dirty="0"/>
              <a:t>This report shows how </a:t>
            </a:r>
            <a:r>
              <a:rPr lang="en-US" sz="1400" b="1" dirty="0"/>
              <a:t>SPECTROSCAN MAKC-GVM </a:t>
            </a:r>
            <a:r>
              <a:rPr lang="en-US" sz="1400" dirty="0"/>
              <a:t>manages the task. </a:t>
            </a:r>
          </a:p>
          <a:p>
            <a:pPr indent="361950" algn="just"/>
            <a:endParaRPr lang="en-US" sz="1400" b="1" dirty="0"/>
          </a:p>
          <a:p>
            <a:pPr indent="361950" algn="just"/>
            <a:r>
              <a:rPr lang="en-US" sz="1400" b="1" dirty="0"/>
              <a:t>Calibration standards</a:t>
            </a:r>
          </a:p>
          <a:p>
            <a:pPr indent="361950" algn="just"/>
            <a:r>
              <a:rPr lang="en-US" sz="1400" dirty="0"/>
              <a:t>11</a:t>
            </a:r>
            <a:r>
              <a:rPr lang="ru-RU" sz="1400" dirty="0"/>
              <a:t> samples </a:t>
            </a:r>
            <a:r>
              <a:rPr lang="en-US" sz="1400" dirty="0"/>
              <a:t>of cement with known concentrations of </a:t>
            </a:r>
            <a:r>
              <a:rPr lang="pt-BR" sz="1400" dirty="0"/>
              <a:t>SiO</a:t>
            </a:r>
            <a:r>
              <a:rPr lang="pt-BR" sz="1400" baseline="-25000" dirty="0"/>
              <a:t>2</a:t>
            </a:r>
            <a:r>
              <a:rPr lang="pt-BR" sz="1400" dirty="0"/>
              <a:t>, Al</a:t>
            </a:r>
            <a:r>
              <a:rPr lang="pt-BR" sz="1400" baseline="-25000" dirty="0"/>
              <a:t>2</a:t>
            </a:r>
            <a:r>
              <a:rPr lang="pt-BR" sz="1400" dirty="0"/>
              <a:t>O</a:t>
            </a:r>
            <a:r>
              <a:rPr lang="pt-BR" sz="1400" baseline="-25000" dirty="0"/>
              <a:t>3</a:t>
            </a:r>
            <a:r>
              <a:rPr lang="pt-BR" sz="1400" dirty="0"/>
              <a:t>, CaO, MgO and Fe</a:t>
            </a:r>
            <a:r>
              <a:rPr lang="pt-BR" sz="1400" baseline="-25000" dirty="0"/>
              <a:t>2</a:t>
            </a:r>
            <a:r>
              <a:rPr lang="pt-BR" sz="1400" dirty="0"/>
              <a:t>O</a:t>
            </a:r>
            <a:r>
              <a:rPr lang="pt-BR" sz="1400" baseline="-25000" dirty="0"/>
              <a:t>3</a:t>
            </a:r>
            <a:r>
              <a:rPr lang="pt-BR" sz="1400" dirty="0"/>
              <a:t> </a:t>
            </a:r>
            <a:r>
              <a:rPr lang="en-US" sz="1400" dirty="0"/>
              <a:t> </a:t>
            </a:r>
            <a:r>
              <a:rPr lang="ru-RU" sz="1400" dirty="0" err="1"/>
              <a:t>were</a:t>
            </a:r>
            <a:r>
              <a:rPr lang="ru-RU" sz="1400" dirty="0"/>
              <a:t> </a:t>
            </a:r>
            <a:r>
              <a:rPr lang="ru-RU" sz="1400" dirty="0" err="1"/>
              <a:t>provided</a:t>
            </a:r>
            <a:r>
              <a:rPr lang="en-US" sz="1400" dirty="0"/>
              <a:t> for analysis. Six of them were used for the calibration, the rest – for the accuracy test</a:t>
            </a:r>
            <a:r>
              <a:rPr lang="ru-RU" sz="1400" dirty="0"/>
              <a:t>. </a:t>
            </a:r>
          </a:p>
          <a:p>
            <a:pPr indent="361950" algn="just"/>
            <a:endParaRPr lang="en-US" sz="1400" b="1" dirty="0"/>
          </a:p>
          <a:p>
            <a:pPr indent="361950" algn="just"/>
            <a:r>
              <a:rPr lang="en-US" sz="1400" b="1" dirty="0"/>
              <a:t>Sample preparations</a:t>
            </a:r>
          </a:p>
          <a:p>
            <a:pPr indent="361950" algn="just"/>
            <a:r>
              <a:rPr lang="en-US" sz="1400" dirty="0"/>
              <a:t>Samples were</a:t>
            </a:r>
            <a:r>
              <a:rPr lang="ru-RU" sz="1400" dirty="0"/>
              <a:t> </a:t>
            </a:r>
            <a:r>
              <a:rPr lang="en-US" sz="1400" dirty="0"/>
              <a:t> ground in a mill to get the particle size </a:t>
            </a:r>
            <a:r>
              <a:rPr lang="en-US" sz="1400" dirty="0"/>
              <a:t>below </a:t>
            </a:r>
            <a:r>
              <a:rPr lang="ru-RU" sz="1400" dirty="0"/>
              <a:t>6</a:t>
            </a:r>
            <a:r>
              <a:rPr lang="en-US" sz="1400" dirty="0"/>
              <a:t>0 </a:t>
            </a:r>
            <a:r>
              <a:rPr lang="el-GR" sz="1400" dirty="0"/>
              <a:t>μ</a:t>
            </a:r>
            <a:r>
              <a:rPr lang="en-US" sz="1400" dirty="0"/>
              <a:t>m. </a:t>
            </a:r>
            <a:r>
              <a:rPr lang="en-US" sz="1400" dirty="0"/>
              <a:t>Then the powders were pressed on a boric acid support into pellets at a pressure of 20 tons</a:t>
            </a:r>
            <a:r>
              <a:rPr lang="ru-RU" sz="1400" dirty="0"/>
              <a:t>. </a:t>
            </a:r>
            <a:r>
              <a:rPr lang="en-US" sz="1400" dirty="0"/>
              <a:t>Two pressed pellets were prepared from each cement sample. (The usage of fused beads for analysis is believed to enhance the accuracy </a:t>
            </a:r>
            <a:r>
              <a:rPr lang="en-US" sz="1400" dirty="0"/>
              <a:t>of the measurement results, but it demands</a:t>
            </a:r>
            <a:r>
              <a:rPr lang="ru-RU" sz="1400" dirty="0"/>
              <a:t> </a:t>
            </a:r>
            <a:r>
              <a:rPr lang="en-US" sz="1400" dirty="0"/>
              <a:t>expensive additional equipment and complicates a sample preparation</a:t>
            </a:r>
            <a:r>
              <a:rPr lang="ru-RU" sz="1400" dirty="0"/>
              <a:t>) .</a:t>
            </a:r>
          </a:p>
          <a:p>
            <a:pPr indent="361950" algn="just"/>
            <a:endParaRPr lang="en-US" sz="1400" b="1" dirty="0"/>
          </a:p>
          <a:p>
            <a:pPr indent="361950" algn="just"/>
            <a:r>
              <a:rPr lang="en-US" sz="1400" b="1" dirty="0"/>
              <a:t>Calibration</a:t>
            </a:r>
          </a:p>
          <a:p>
            <a:pPr indent="361950" algn="just"/>
            <a:r>
              <a:rPr lang="en-US" sz="1400" dirty="0"/>
              <a:t>Calibration curves were established for each element by multiple regression method using </a:t>
            </a:r>
            <a:r>
              <a:rPr lang="ru-RU" sz="1400" dirty="0"/>
              <a:t>«</a:t>
            </a:r>
            <a:r>
              <a:rPr lang="en-US" sz="1400" dirty="0" err="1"/>
              <a:t>Spectr</a:t>
            </a:r>
            <a:r>
              <a:rPr lang="en-US" sz="1400" dirty="0"/>
              <a:t>-Quant</a:t>
            </a:r>
            <a:r>
              <a:rPr lang="ru-RU" sz="1400" dirty="0"/>
              <a:t>» </a:t>
            </a:r>
            <a:r>
              <a:rPr lang="en-US" sz="1400" dirty="0"/>
              <a:t>Software.</a:t>
            </a:r>
            <a:endParaRPr lang="ru-RU" sz="1400" dirty="0"/>
          </a:p>
          <a:p>
            <a:pPr indent="361950" algn="just"/>
            <a:r>
              <a:rPr lang="en-US" sz="1400" dirty="0"/>
              <a:t>Since the fusion method is employed it is possible to establish a single calibration  </a:t>
            </a:r>
            <a:r>
              <a:rPr lang="en-US" sz="1400" dirty="0"/>
              <a:t>for a material of different type</a:t>
            </a:r>
            <a:r>
              <a:rPr lang="ru-RU" sz="1400" dirty="0"/>
              <a:t>.</a:t>
            </a:r>
            <a:endParaRPr lang="en-US" sz="1400" dirty="0"/>
          </a:p>
          <a:p>
            <a:pPr indent="361950" algn="just"/>
            <a:endParaRPr lang="en-US" sz="1400" b="1" dirty="0"/>
          </a:p>
          <a:p>
            <a:pPr indent="361950" algn="just"/>
            <a:r>
              <a:rPr lang="en-US" sz="1400" b="1" dirty="0"/>
              <a:t>Measurement results and calculations </a:t>
            </a:r>
          </a:p>
          <a:p>
            <a:pPr indent="361950" algn="just"/>
            <a:r>
              <a:rPr lang="en-US" sz="1400" dirty="0"/>
              <a:t>When the calibration curve has been obtained, the samples were measured. The differences between duplicate measurements (</a:t>
            </a:r>
            <a:r>
              <a:rPr lang="ru-RU" sz="1400" dirty="0"/>
              <a:t>│С</a:t>
            </a:r>
            <a:r>
              <a:rPr lang="ru-RU" sz="1400" baseline="-25000" dirty="0"/>
              <a:t>#1</a:t>
            </a:r>
            <a:r>
              <a:rPr lang="ru-RU" sz="1400" dirty="0"/>
              <a:t>-С</a:t>
            </a:r>
            <a:r>
              <a:rPr lang="ru-RU" sz="1400" baseline="-25000" dirty="0"/>
              <a:t>#2</a:t>
            </a:r>
            <a:r>
              <a:rPr lang="ru-RU" sz="1400" dirty="0"/>
              <a:t>│ </a:t>
            </a:r>
            <a:r>
              <a:rPr lang="en-US" sz="1400" dirty="0"/>
              <a:t>), the error between the nominal concentration of an element  in the samples (</a:t>
            </a:r>
            <a:r>
              <a:rPr lang="en-US" sz="1400" dirty="0" err="1"/>
              <a:t>C</a:t>
            </a:r>
            <a:r>
              <a:rPr lang="en-US" sz="1400" baseline="-25000" dirty="0" err="1"/>
              <a:t>nom</a:t>
            </a:r>
            <a:r>
              <a:rPr lang="en-US" sz="1400" dirty="0"/>
              <a:t>.)  and  the average of the duplicate measurements ( </a:t>
            </a:r>
            <a:r>
              <a:rPr lang="en-US" sz="1400" dirty="0" err="1"/>
              <a:t>C</a:t>
            </a:r>
            <a:r>
              <a:rPr lang="en-US" sz="1400" baseline="-25000" dirty="0" err="1"/>
              <a:t>calc</a:t>
            </a:r>
            <a:r>
              <a:rPr lang="en-US" sz="1400" dirty="0"/>
              <a:t>.) were calculated.  </a:t>
            </a:r>
            <a:endParaRPr lang="en-US" sz="1400" b="1" dirty="0"/>
          </a:p>
          <a:p>
            <a:pPr indent="361950" algn="just"/>
            <a:r>
              <a:rPr lang="en-US" sz="1400" dirty="0"/>
              <a:t>The measurement results and the calculated data are shown in Tables 1 – 10. </a:t>
            </a:r>
          </a:p>
          <a:p>
            <a:pPr indent="361950" algn="just"/>
            <a:endParaRPr lang="en-US" sz="1200" dirty="0"/>
          </a:p>
          <a:p>
            <a:pPr indent="361950" algn="just"/>
            <a:endParaRPr lang="en-US" sz="1200" dirty="0"/>
          </a:p>
          <a:p>
            <a:pPr algn="just"/>
            <a:endParaRPr lang="ru-RU" sz="1200" dirty="0">
              <a:solidFill>
                <a:srgbClr val="FF0000"/>
              </a:solidFill>
            </a:endParaRPr>
          </a:p>
          <a:p>
            <a:pPr algn="just"/>
            <a:endParaRPr lang="ru-RU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1"/>
            <a:ext cx="6215075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algn="ctr"/>
            <a:r>
              <a:rPr lang="en-US" sz="1600" b="1" dirty="0"/>
              <a:t>Si KA (1) measurement parameters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Analyzing crystal: LiF200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Current/Voltage: 4 </a:t>
            </a:r>
            <a:r>
              <a:rPr lang="en-US" sz="1600" dirty="0" err="1"/>
              <a:t>mA</a:t>
            </a:r>
            <a:r>
              <a:rPr lang="en-US" sz="1600" dirty="0"/>
              <a:t>/40 kV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Counting time: 10s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Sensitivity: 3645 cps/%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Calibration accuracy: 0.11% in the range from 20.3 % to  23.3 %</a:t>
            </a:r>
            <a:endParaRPr lang="ru-RU" sz="16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86644" y="214290"/>
            <a:ext cx="1643075" cy="1000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+mj-lt"/>
              </a:rPr>
              <a:t>SiO</a:t>
            </a:r>
            <a:r>
              <a:rPr lang="en-US" sz="2400" b="1" dirty="0">
                <a:latin typeface="+mj-lt"/>
              </a:rPr>
              <a:t>2</a:t>
            </a:r>
            <a:endParaRPr lang="ru-RU" sz="4000" dirty="0">
              <a:latin typeface="+mj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449599"/>
              </p:ext>
            </p:extLst>
          </p:nvPr>
        </p:nvGraphicFramePr>
        <p:xfrm>
          <a:off x="4786313" y="1928803"/>
          <a:ext cx="4000529" cy="2714648"/>
        </p:xfrm>
        <a:graphic>
          <a:graphicData uri="http://schemas.openxmlformats.org/drawingml/2006/table">
            <a:tbl>
              <a:tblPr/>
              <a:tblGrid>
                <a:gridCol w="7273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18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183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704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024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2689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Standard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en-US" sz="1100" b="1" i="0" u="none" strike="noStrike" baseline="-25000" dirty="0" err="1">
                          <a:solidFill>
                            <a:srgbClr val="000000"/>
                          </a:solidFill>
                          <a:latin typeface="+mn-lt"/>
                        </a:rPr>
                        <a:t>nom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 </a:t>
                      </a:r>
                      <a:r>
                        <a:rPr lang="en-US" sz="11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calc.#1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en-US" sz="11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#2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│С</a:t>
                      </a:r>
                      <a:r>
                        <a:rPr lang="ru-RU" sz="11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#1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-С</a:t>
                      </a:r>
                      <a:r>
                        <a:rPr lang="ru-RU" sz="11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#2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│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│С</a:t>
                      </a:r>
                      <a:r>
                        <a:rPr lang="en-US" sz="110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nom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.-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10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av.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│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 1-1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21,2</a:t>
                      </a:r>
                      <a:endParaRPr lang="ru-RU" sz="110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 1-2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 3-1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22,0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 3-2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 4-1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20,8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 4-2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 5-1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21,9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 5-2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 6-1</a:t>
                      </a:r>
                      <a:endParaRPr lang="ru-RU" sz="110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20,7</a:t>
                      </a:r>
                      <a:endParaRPr lang="ru-RU" sz="110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Cem6-2</a:t>
                      </a:r>
                      <a:endParaRPr lang="ru-RU" sz="110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 7-1</a:t>
                      </a:r>
                      <a:endParaRPr lang="ru-RU" sz="110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23,5</a:t>
                      </a:r>
                      <a:endParaRPr lang="ru-RU" sz="110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Cem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Mangal"/>
                        </a:rPr>
                        <a:t> 7-2</a:t>
                      </a:r>
                      <a:endParaRPr lang="ru-RU" sz="1100" dirty="0">
                        <a:latin typeface="+mn-lt"/>
                        <a:ea typeface="Arial Unicode MS"/>
                        <a:cs typeface="Mang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435438"/>
              </p:ext>
            </p:extLst>
          </p:nvPr>
        </p:nvGraphicFramePr>
        <p:xfrm>
          <a:off x="395536" y="4230267"/>
          <a:ext cx="4071395" cy="2169061"/>
        </p:xfrm>
        <a:graphic>
          <a:graphicData uri="http://schemas.openxmlformats.org/drawingml/2006/table">
            <a:tbl>
              <a:tblPr/>
              <a:tblGrid>
                <a:gridCol w="5291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49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90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0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2106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970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974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Sample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100" b="1" i="0" u="none" strike="noStrike" baseline="-25000" dirty="0" err="1">
                          <a:solidFill>
                            <a:srgbClr val="000000"/>
                          </a:solidFill>
                          <a:latin typeface="Calibri"/>
                        </a:rPr>
                        <a:t>nom</a:t>
                      </a:r>
                      <a:r>
                        <a:rPr lang="en-US" sz="11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calc#1</a:t>
                      </a:r>
                      <a:r>
                        <a:rPr lang="en-US" sz="14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, </a:t>
                      </a:r>
                      <a:r>
                        <a:rPr lang="en-US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#2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│С</a:t>
                      </a:r>
                      <a:r>
                        <a:rPr lang="ru-RU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#1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-С</a:t>
                      </a:r>
                      <a:r>
                        <a:rPr lang="ru-RU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#2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│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av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., 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│С</a:t>
                      </a:r>
                      <a:r>
                        <a:rPr lang="en-US" sz="1100" b="1" i="0" u="none" strike="noStrike" kern="1200" baseline="-250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nom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.-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100" b="1" i="0" u="none" strike="noStrike" kern="1200" baseline="-250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av.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│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53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#2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53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#8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22,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22,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53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#9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53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#10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53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#11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75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5" name="Рисунок 4" descr="кремн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85721" y="1973850"/>
            <a:ext cx="4071935" cy="1955216"/>
          </a:xfrm>
          <a:prstGeom prst="rect">
            <a:avLst/>
          </a:prstGeom>
          <a:ln w="19050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35138" y="1643051"/>
            <a:ext cx="409047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Figure. 1  Calibration curve for SiO</a:t>
            </a:r>
            <a:r>
              <a:rPr lang="en-US" sz="1600" b="1" baseline="-25000" dirty="0">
                <a:solidFill>
                  <a:schemeClr val="bg1"/>
                </a:solidFill>
              </a:rPr>
              <a:t>2</a:t>
            </a:r>
            <a:r>
              <a:rPr lang="en-US" sz="1600" b="1" dirty="0">
                <a:solidFill>
                  <a:schemeClr val="bg1"/>
                </a:solidFill>
              </a:rPr>
              <a:t>  in cemen</a:t>
            </a:r>
            <a:r>
              <a:rPr lang="en-US" sz="1600" dirty="0">
                <a:solidFill>
                  <a:schemeClr val="bg1"/>
                </a:solidFill>
              </a:rPr>
              <a:t>t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43505" y="1571613"/>
            <a:ext cx="2640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Table </a:t>
            </a:r>
            <a:r>
              <a:rPr lang="ru-RU" sz="1600" b="1" dirty="0">
                <a:solidFill>
                  <a:schemeClr val="bg1"/>
                </a:solidFill>
              </a:rPr>
              <a:t>1</a:t>
            </a:r>
            <a:r>
              <a:rPr lang="en-US" sz="1600" b="1" dirty="0">
                <a:solidFill>
                  <a:schemeClr val="bg1"/>
                </a:solidFill>
              </a:rPr>
              <a:t> Calibration details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9" y="3929066"/>
            <a:ext cx="34775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Table 2 Repeatability and accuracy test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714877" y="4786322"/>
            <a:ext cx="4143404" cy="1418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dirty="0"/>
              <a:t>The maximum difference between the average of duplicate measurements </a:t>
            </a:r>
            <a:r>
              <a:rPr lang="ru-RU" sz="1400" dirty="0"/>
              <a:t> </a:t>
            </a:r>
            <a:r>
              <a:rPr lang="en-US" sz="1400" dirty="0"/>
              <a:t>and the nominal concentration was 0.5</a:t>
            </a:r>
            <a:r>
              <a:rPr lang="ru-RU" sz="1400" dirty="0"/>
              <a:t> % </a:t>
            </a:r>
            <a:r>
              <a:rPr lang="en-US" sz="1400" dirty="0"/>
              <a:t>by mass for the </a:t>
            </a:r>
            <a:r>
              <a:rPr lang="en-US" sz="1400" b="1" dirty="0"/>
              <a:t>SiO</a:t>
            </a:r>
            <a:r>
              <a:rPr lang="en-US" sz="1400" b="1" baseline="-25000" dirty="0"/>
              <a:t>2</a:t>
            </a:r>
            <a:r>
              <a:rPr lang="en-US" sz="1400" b="1" dirty="0"/>
              <a:t> </a:t>
            </a:r>
            <a:r>
              <a:rPr lang="en-US" sz="1400" dirty="0"/>
              <a:t>determination in cement.  The maximum difference between the duplicate measurements was 0.4 %.</a:t>
            </a:r>
            <a:endParaRPr lang="ru-RU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-33274"/>
            <a:ext cx="5643571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algn="ctr"/>
            <a:r>
              <a:rPr lang="en-US" sz="1600" b="1" dirty="0"/>
              <a:t>Al KA (1)  measurement parameters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Analyzing crystal: </a:t>
            </a:r>
            <a:r>
              <a:rPr lang="en-US" sz="1600" dirty="0" err="1" smtClean="0"/>
              <a:t>RbAP</a:t>
            </a:r>
            <a:endParaRPr lang="en-US" sz="1600" dirty="0"/>
          </a:p>
          <a:p>
            <a:pPr>
              <a:lnSpc>
                <a:spcPts val="2100"/>
              </a:lnSpc>
            </a:pPr>
            <a:r>
              <a:rPr lang="en-US" sz="1600" dirty="0"/>
              <a:t>Current/Voltage: 4 </a:t>
            </a:r>
            <a:r>
              <a:rPr lang="en-US" sz="1600" dirty="0" err="1"/>
              <a:t>mA</a:t>
            </a:r>
            <a:r>
              <a:rPr lang="en-US" sz="1600" dirty="0"/>
              <a:t>/40 kV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Counting time: 20s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Sensitivity: 171 cps/%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Calibration accuracy: 0.055 % in the range from 4,8 % to  5,6 %</a:t>
            </a:r>
            <a:endParaRPr lang="ru-RU" sz="16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86644" y="214290"/>
            <a:ext cx="1643075" cy="1000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+mj-lt"/>
              </a:rPr>
              <a:t>Al</a:t>
            </a:r>
            <a:r>
              <a:rPr lang="en-US" sz="2400" b="1" dirty="0">
                <a:latin typeface="+mj-lt"/>
              </a:rPr>
              <a:t>2</a:t>
            </a:r>
            <a:r>
              <a:rPr lang="en-US" sz="4000" b="1" dirty="0">
                <a:latin typeface="+mj-lt"/>
              </a:rPr>
              <a:t>O</a:t>
            </a:r>
            <a:r>
              <a:rPr lang="en-US" sz="2400" b="1" dirty="0">
                <a:latin typeface="+mj-lt"/>
              </a:rPr>
              <a:t>3</a:t>
            </a:r>
            <a:endParaRPr lang="ru-RU" sz="4000" dirty="0">
              <a:latin typeface="+mj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331381"/>
              </p:ext>
            </p:extLst>
          </p:nvPr>
        </p:nvGraphicFramePr>
        <p:xfrm>
          <a:off x="4786312" y="1928803"/>
          <a:ext cx="4071966" cy="2907069"/>
        </p:xfrm>
        <a:graphic>
          <a:graphicData uri="http://schemas.openxmlformats.org/drawingml/2006/table">
            <a:tbl>
              <a:tblPr/>
              <a:tblGrid>
                <a:gridCol w="7403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2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65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89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39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480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Standard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en-US" sz="1200" b="1" i="0" u="none" strike="noStrike" baseline="-25000" dirty="0" err="1">
                          <a:solidFill>
                            <a:srgbClr val="000000"/>
                          </a:solidFill>
                          <a:latin typeface="+mn-lt"/>
                        </a:rPr>
                        <a:t>nom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 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calc.#1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#2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│С</a:t>
                      </a:r>
                      <a:r>
                        <a:rPr lang="ru-RU" sz="105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#1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-С</a:t>
                      </a:r>
                      <a:r>
                        <a:rPr lang="ru-RU" sz="105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#2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│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│С</a:t>
                      </a:r>
                      <a:r>
                        <a:rPr lang="en-US" sz="120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nom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.-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20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av.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│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1-1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1-2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2-1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2-2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3-1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3-2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6-1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6-2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7-1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7-2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8-1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3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8-2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424950"/>
              </p:ext>
            </p:extLst>
          </p:nvPr>
        </p:nvGraphicFramePr>
        <p:xfrm>
          <a:off x="285721" y="4286257"/>
          <a:ext cx="4143404" cy="2061514"/>
        </p:xfrm>
        <a:graphic>
          <a:graphicData uri="http://schemas.openxmlformats.org/drawingml/2006/table">
            <a:tbl>
              <a:tblPr/>
              <a:tblGrid>
                <a:gridCol w="5124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6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82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76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621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6926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496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Sample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en-US" sz="1050" b="1" i="0" u="none" strike="noStrike" baseline="-25000" dirty="0" err="1">
                          <a:solidFill>
                            <a:srgbClr val="000000"/>
                          </a:solidFill>
                          <a:latin typeface="+mn-lt"/>
                        </a:rPr>
                        <a:t>nom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.,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en-US" sz="105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calc#1, #2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│С#1-С#2│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%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05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av.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5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│С</a:t>
                      </a:r>
                      <a:r>
                        <a:rPr lang="en-US" sz="105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nom.-</a:t>
                      </a:r>
                      <a:r>
                        <a:rPr lang="ru-RU" sz="105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05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av.</a:t>
                      </a:r>
                      <a:r>
                        <a:rPr lang="ru-RU" sz="105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│</a:t>
                      </a:r>
                      <a:r>
                        <a:rPr lang="en-US" sz="105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7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#4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4,97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0,04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7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4,93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7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#5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4,95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0,07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83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4,89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7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#8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5,34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0,08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0,02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46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5,42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7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Cem #9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5,22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0,06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46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5,28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37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Cem #10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4,82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0,01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38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5138" y="1643051"/>
            <a:ext cx="422192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Figure. 2  Calibration curve for Al</a:t>
            </a:r>
            <a:r>
              <a:rPr lang="en-US" sz="2000" b="1" baseline="-25000" dirty="0">
                <a:solidFill>
                  <a:schemeClr val="bg1"/>
                </a:solidFill>
              </a:rPr>
              <a:t>2</a:t>
            </a:r>
            <a:r>
              <a:rPr lang="en-US" sz="1600" b="1" dirty="0">
                <a:solidFill>
                  <a:schemeClr val="bg1"/>
                </a:solidFill>
              </a:rPr>
              <a:t>O</a:t>
            </a:r>
            <a:r>
              <a:rPr lang="en-US" sz="2000" b="1" baseline="-25000" dirty="0">
                <a:solidFill>
                  <a:schemeClr val="bg1"/>
                </a:solidFill>
              </a:rPr>
              <a:t>3</a:t>
            </a:r>
            <a:r>
              <a:rPr lang="en-US" sz="1600" b="1" dirty="0">
                <a:solidFill>
                  <a:schemeClr val="bg1"/>
                </a:solidFill>
              </a:rPr>
              <a:t>  in cemen</a:t>
            </a:r>
            <a:r>
              <a:rPr lang="en-US" sz="1600" dirty="0">
                <a:solidFill>
                  <a:schemeClr val="bg1"/>
                </a:solidFill>
              </a:rPr>
              <a:t>t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43505" y="1571613"/>
            <a:ext cx="2640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Table 3 Calibration details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9" y="4000504"/>
            <a:ext cx="34775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Table 4 Repeatability and accuracy test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714877" y="4786322"/>
            <a:ext cx="4143404" cy="1688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dirty="0"/>
              <a:t>The maximum difference between the average of duplicate measurements and the nominal concentration was</a:t>
            </a:r>
            <a:r>
              <a:rPr lang="ru-RU" sz="1400" dirty="0"/>
              <a:t> </a:t>
            </a:r>
            <a:r>
              <a:rPr lang="en-US" sz="1400" dirty="0"/>
              <a:t>0.08</a:t>
            </a:r>
            <a:r>
              <a:rPr lang="ru-RU" sz="1400" dirty="0"/>
              <a:t>  </a:t>
            </a:r>
            <a:r>
              <a:rPr lang="en-US" sz="1400" dirty="0"/>
              <a:t>mass </a:t>
            </a:r>
            <a:r>
              <a:rPr lang="ru-RU" sz="1400" dirty="0"/>
              <a:t>%</a:t>
            </a:r>
            <a:r>
              <a:rPr lang="en-US" sz="1400" dirty="0"/>
              <a:t> for the </a:t>
            </a:r>
            <a:r>
              <a:rPr lang="en-US" sz="1400" b="1" dirty="0"/>
              <a:t>Al</a:t>
            </a:r>
            <a:r>
              <a:rPr lang="en-US" sz="1400" b="1" baseline="-25000" dirty="0"/>
              <a:t>2</a:t>
            </a:r>
            <a:r>
              <a:rPr lang="en-US" sz="1400" b="1" dirty="0"/>
              <a:t>O</a:t>
            </a:r>
            <a:r>
              <a:rPr lang="en-US" sz="1400" b="1" baseline="-25000" dirty="0"/>
              <a:t>3</a:t>
            </a:r>
            <a:r>
              <a:rPr lang="en-US" sz="1400" dirty="0"/>
              <a:t> determination in cement. The maximum difference between the duplicate measurements was 0.07 mass %. </a:t>
            </a:r>
            <a:endParaRPr lang="ru-RU" sz="1400" dirty="0"/>
          </a:p>
        </p:txBody>
      </p:sp>
      <p:pic>
        <p:nvPicPr>
          <p:cNvPr id="16" name="Рисунок 15" descr="алю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000241"/>
            <a:ext cx="4071967" cy="20002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-33274"/>
            <a:ext cx="5643571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algn="ctr"/>
            <a:r>
              <a:rPr lang="en-US" sz="1600" b="1" dirty="0"/>
              <a:t>Ca KB (1) measurement parameters </a:t>
            </a:r>
            <a:r>
              <a:rPr lang="en-US" sz="1600" dirty="0"/>
              <a:t>Ca KB (1) </a:t>
            </a:r>
            <a:endParaRPr lang="en-US" sz="1600" b="1" dirty="0"/>
          </a:p>
          <a:p>
            <a:pPr>
              <a:lnSpc>
                <a:spcPts val="2100"/>
              </a:lnSpc>
            </a:pPr>
            <a:r>
              <a:rPr lang="en-US" sz="1600" dirty="0"/>
              <a:t>Analyzing crystal: C002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Current/Voltage: 0.5 mA/40 kV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Counting time: 50 s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Sensitivity: 579 cps/%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Calibration accuracy: 0.13 % in the range from 59.2 % to  64.4 %</a:t>
            </a:r>
            <a:endParaRPr lang="ru-RU" sz="16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86644" y="214290"/>
            <a:ext cx="1643075" cy="1000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+mj-lt"/>
              </a:rPr>
              <a:t>CaO</a:t>
            </a:r>
            <a:endParaRPr lang="ru-RU" sz="4000" dirty="0">
              <a:latin typeface="+mj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548548"/>
              </p:ext>
            </p:extLst>
          </p:nvPr>
        </p:nvGraphicFramePr>
        <p:xfrm>
          <a:off x="4786313" y="1928803"/>
          <a:ext cx="3890143" cy="2786078"/>
        </p:xfrm>
        <a:graphic>
          <a:graphicData uri="http://schemas.openxmlformats.org/drawingml/2006/table">
            <a:tbl>
              <a:tblPr/>
              <a:tblGrid>
                <a:gridCol w="6884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07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08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681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Standard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en-US" sz="1200" b="1" i="0" u="none" strike="noStrike" baseline="-25000" dirty="0" err="1">
                          <a:solidFill>
                            <a:srgbClr val="000000"/>
                          </a:solidFill>
                          <a:latin typeface="+mn-lt"/>
                        </a:rPr>
                        <a:t>nom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 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calc.#1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#2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│С</a:t>
                      </a:r>
                      <a:r>
                        <a:rPr lang="ru-RU" sz="105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#1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-С</a:t>
                      </a:r>
                      <a:r>
                        <a:rPr lang="ru-RU" sz="105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#2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│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│С</a:t>
                      </a:r>
                      <a:r>
                        <a:rPr lang="en-US" sz="120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nom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.-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20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av.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│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1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1-1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1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1-2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1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5-1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1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5-2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1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6-1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1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6-2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1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7-1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1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7-2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1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8-1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1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8-2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986681"/>
              </p:ext>
            </p:extLst>
          </p:nvPr>
        </p:nvGraphicFramePr>
        <p:xfrm>
          <a:off x="357157" y="4286257"/>
          <a:ext cx="4214844" cy="2166298"/>
        </p:xfrm>
        <a:graphic>
          <a:graphicData uri="http://schemas.openxmlformats.org/drawingml/2006/table">
            <a:tbl>
              <a:tblPr/>
              <a:tblGrid>
                <a:gridCol w="5298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66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7573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364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946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Sample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100" b="1" i="0" u="none" strike="noStrike" baseline="-25000" dirty="0" err="1">
                          <a:solidFill>
                            <a:srgbClr val="000000"/>
                          </a:solidFill>
                          <a:latin typeface="Calibri"/>
                        </a:rPr>
                        <a:t>nom</a:t>
                      </a:r>
                      <a:r>
                        <a:rPr lang="en-US" sz="11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calc#1</a:t>
                      </a:r>
                      <a:r>
                        <a:rPr lang="en-US" sz="14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, </a:t>
                      </a:r>
                      <a:r>
                        <a:rPr lang="en-US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#2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│С</a:t>
                      </a:r>
                      <a:r>
                        <a:rPr lang="ru-RU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#1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-С</a:t>
                      </a:r>
                      <a:r>
                        <a:rPr lang="ru-RU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#2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│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av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., 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│С</a:t>
                      </a:r>
                      <a:r>
                        <a:rPr lang="en-US" sz="1100" b="1" i="0" u="none" strike="noStrike" kern="1200" baseline="-250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nom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.-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100" b="1" i="0" u="none" strike="noStrike" kern="1200" baseline="-250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av.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│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77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#2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64,4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64,01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77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#3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77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#4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62,81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77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#9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60,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59,94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0,74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77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Cem #10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7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59,78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5138" y="1571613"/>
            <a:ext cx="408406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Figure. 3  Calibration curve for </a:t>
            </a:r>
            <a:r>
              <a:rPr lang="en-US" sz="1600" b="1" dirty="0" err="1">
                <a:solidFill>
                  <a:schemeClr val="bg1"/>
                </a:solidFill>
              </a:rPr>
              <a:t>CaO</a:t>
            </a:r>
            <a:r>
              <a:rPr lang="en-US" sz="1600" b="1" dirty="0">
                <a:solidFill>
                  <a:schemeClr val="bg1"/>
                </a:solidFill>
              </a:rPr>
              <a:t>  in cemen</a:t>
            </a:r>
            <a:r>
              <a:rPr lang="en-US" sz="1600" dirty="0">
                <a:solidFill>
                  <a:schemeClr val="bg1"/>
                </a:solidFill>
              </a:rPr>
              <a:t>t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43505" y="1571613"/>
            <a:ext cx="2640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Table 5 Calibration details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9" y="4000504"/>
            <a:ext cx="34775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Table 6 Repeatability and accuracy test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714877" y="4786322"/>
            <a:ext cx="4143404" cy="1418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dirty="0"/>
              <a:t>The maximum difference between the average of the duplicate measurements and the nominal concentration was 0.74</a:t>
            </a:r>
            <a:r>
              <a:rPr lang="ru-RU" sz="1400" dirty="0"/>
              <a:t> % </a:t>
            </a:r>
            <a:r>
              <a:rPr lang="en-US" sz="1400" dirty="0"/>
              <a:t>by mass for the </a:t>
            </a:r>
            <a:r>
              <a:rPr lang="en-US" sz="1400" b="1" dirty="0" err="1"/>
              <a:t>CaO</a:t>
            </a:r>
            <a:r>
              <a:rPr lang="en-US" sz="1400" dirty="0"/>
              <a:t> determination in cement. The maximum difference between the duplicate measurements was 0.3 %. </a:t>
            </a:r>
            <a:endParaRPr lang="ru-RU" sz="1400" dirty="0"/>
          </a:p>
        </p:txBody>
      </p:sp>
      <p:pic>
        <p:nvPicPr>
          <p:cNvPr id="13" name="Рисунок 12" descr="кальц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943732"/>
            <a:ext cx="4071935" cy="20567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-33273"/>
            <a:ext cx="5643571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algn="ctr"/>
            <a:r>
              <a:rPr lang="en-US" sz="1600" b="1" dirty="0"/>
              <a:t>Mg KA (1) measurement parameters </a:t>
            </a:r>
            <a:r>
              <a:rPr lang="en-US" sz="1600" dirty="0"/>
              <a:t>Ca KB (1) </a:t>
            </a:r>
            <a:endParaRPr lang="en-US" sz="1600" b="1" dirty="0"/>
          </a:p>
          <a:p>
            <a:pPr>
              <a:lnSpc>
                <a:spcPts val="2100"/>
              </a:lnSpc>
            </a:pPr>
            <a:r>
              <a:rPr lang="en-US" sz="1600" dirty="0"/>
              <a:t>Analyzing crystal: </a:t>
            </a:r>
            <a:r>
              <a:rPr lang="en-US" sz="1600" dirty="0" err="1"/>
              <a:t>RhAP</a:t>
            </a:r>
            <a:endParaRPr lang="en-US" sz="1600" dirty="0"/>
          </a:p>
          <a:p>
            <a:pPr>
              <a:lnSpc>
                <a:spcPts val="2100"/>
              </a:lnSpc>
            </a:pPr>
            <a:r>
              <a:rPr lang="en-US" sz="1600" dirty="0"/>
              <a:t>Current/Voltage: 4.0 mA/40 kV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Counting time: 100 s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Sensitivity: 28.7 cps/%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Calibration accuracy: 0.0</a:t>
            </a:r>
            <a:r>
              <a:rPr lang="ru-RU" sz="1600" dirty="0"/>
              <a:t>45</a:t>
            </a:r>
            <a:r>
              <a:rPr lang="en-US" sz="1600" dirty="0"/>
              <a:t> % in the range from 1.</a:t>
            </a:r>
            <a:r>
              <a:rPr lang="ru-RU" sz="1600" dirty="0"/>
              <a:t>5</a:t>
            </a:r>
            <a:r>
              <a:rPr lang="en-US" sz="1600" dirty="0"/>
              <a:t> % to  2.</a:t>
            </a:r>
            <a:r>
              <a:rPr lang="ru-RU" sz="1600" dirty="0"/>
              <a:t>6</a:t>
            </a:r>
            <a:r>
              <a:rPr lang="en-US" sz="1600" dirty="0"/>
              <a:t> %</a:t>
            </a:r>
            <a:endParaRPr lang="ru-RU" sz="16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86644" y="214290"/>
            <a:ext cx="1643075" cy="1000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+mj-lt"/>
              </a:rPr>
              <a:t>MgO</a:t>
            </a:r>
            <a:endParaRPr lang="ru-RU" sz="4000" dirty="0">
              <a:latin typeface="+mj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069157"/>
              </p:ext>
            </p:extLst>
          </p:nvPr>
        </p:nvGraphicFramePr>
        <p:xfrm>
          <a:off x="4786313" y="1928803"/>
          <a:ext cx="3929091" cy="2278384"/>
        </p:xfrm>
        <a:graphic>
          <a:graphicData uri="http://schemas.openxmlformats.org/drawingml/2006/table">
            <a:tbl>
              <a:tblPr/>
              <a:tblGrid>
                <a:gridCol w="7143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60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50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Standard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en-US" sz="1200" b="1" i="0" u="none" strike="noStrike" baseline="-25000" dirty="0" err="1">
                          <a:solidFill>
                            <a:srgbClr val="000000"/>
                          </a:solidFill>
                          <a:latin typeface="+mn-lt"/>
                        </a:rPr>
                        <a:t>nom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 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calc.#1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#2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│С</a:t>
                      </a:r>
                      <a:r>
                        <a:rPr lang="ru-RU" sz="105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#1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-С</a:t>
                      </a:r>
                      <a:r>
                        <a:rPr lang="ru-RU" sz="105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#2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│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│С</a:t>
                      </a:r>
                      <a:r>
                        <a:rPr lang="en-US" sz="120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nom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.-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200" b="1" i="0" u="none" strike="noStrike" kern="1200" baseline="-250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av.</a:t>
                      </a: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│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2-1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59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2-2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3-1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3-2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6-1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6-2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7-1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7-2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8-1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8-2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066704"/>
              </p:ext>
            </p:extLst>
          </p:nvPr>
        </p:nvGraphicFramePr>
        <p:xfrm>
          <a:off x="357158" y="4337298"/>
          <a:ext cx="4357720" cy="2188046"/>
        </p:xfrm>
        <a:graphic>
          <a:graphicData uri="http://schemas.openxmlformats.org/drawingml/2006/table">
            <a:tbl>
              <a:tblPr/>
              <a:tblGrid>
                <a:gridCol w="5477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66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29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7157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163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Sample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100" b="1" i="0" u="none" strike="noStrike" baseline="-25000" dirty="0" err="1">
                          <a:solidFill>
                            <a:srgbClr val="000000"/>
                          </a:solidFill>
                          <a:latin typeface="Calibri"/>
                        </a:rPr>
                        <a:t>nom</a:t>
                      </a:r>
                      <a:r>
                        <a:rPr lang="en-US" sz="11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calc#1</a:t>
                      </a:r>
                      <a:r>
                        <a:rPr lang="en-US" sz="14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, </a:t>
                      </a:r>
                      <a:r>
                        <a:rPr lang="en-US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#2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│С</a:t>
                      </a:r>
                      <a:r>
                        <a:rPr lang="ru-RU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#1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-С</a:t>
                      </a:r>
                      <a:r>
                        <a:rPr lang="ru-RU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#2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│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av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., 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│С</a:t>
                      </a:r>
                      <a:r>
                        <a:rPr lang="en-US" sz="1100" b="1" i="0" u="none" strike="noStrike" kern="1200" baseline="-250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nom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.-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100" b="1" i="0" u="none" strike="noStrike" kern="1200" baseline="-250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av.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│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78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#1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8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78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#4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78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78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#5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78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78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#9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78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78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#10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78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5138" y="1571613"/>
            <a:ext cx="415139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Figure. 4  Calibration curve for </a:t>
            </a:r>
            <a:r>
              <a:rPr lang="en-US" sz="1600" b="1" dirty="0" err="1">
                <a:solidFill>
                  <a:schemeClr val="bg1"/>
                </a:solidFill>
              </a:rPr>
              <a:t>MgO</a:t>
            </a:r>
            <a:r>
              <a:rPr lang="en-US" sz="1600" b="1" dirty="0">
                <a:solidFill>
                  <a:schemeClr val="bg1"/>
                </a:solidFill>
              </a:rPr>
              <a:t>  in cemen</a:t>
            </a:r>
            <a:r>
              <a:rPr lang="en-US" sz="1600" dirty="0">
                <a:solidFill>
                  <a:schemeClr val="bg1"/>
                </a:solidFill>
              </a:rPr>
              <a:t>t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43505" y="1571613"/>
            <a:ext cx="2640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Table 7 Calibration details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9" y="4000504"/>
            <a:ext cx="34775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Table 8 Repeatability and accuracy test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714876" y="4786322"/>
            <a:ext cx="4321619" cy="1418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dirty="0"/>
              <a:t>The maximum difference between the average of the duplicate measurements</a:t>
            </a:r>
            <a:r>
              <a:rPr lang="ru-RU" sz="1400" dirty="0"/>
              <a:t> </a:t>
            </a:r>
            <a:r>
              <a:rPr lang="en-US" sz="1400" dirty="0"/>
              <a:t>and the nominal concentration was 0.</a:t>
            </a:r>
            <a:r>
              <a:rPr lang="ru-RU" sz="1400" dirty="0"/>
              <a:t>2 % </a:t>
            </a:r>
            <a:r>
              <a:rPr lang="en-US" sz="1400" dirty="0"/>
              <a:t>by mass for the </a:t>
            </a:r>
            <a:r>
              <a:rPr lang="en-US" sz="1400" b="1" dirty="0"/>
              <a:t>MgO</a:t>
            </a:r>
            <a:r>
              <a:rPr lang="en-US" sz="1400" dirty="0"/>
              <a:t> determination in cement. The maximum difference between the duplicate measurements</a:t>
            </a:r>
            <a:r>
              <a:rPr lang="ru-RU" sz="1400" dirty="0"/>
              <a:t> </a:t>
            </a:r>
            <a:r>
              <a:rPr lang="en-US" sz="1400" dirty="0"/>
              <a:t>was 0.</a:t>
            </a:r>
            <a:r>
              <a:rPr lang="ru-RU" sz="1400" dirty="0"/>
              <a:t>1</a:t>
            </a:r>
            <a:r>
              <a:rPr lang="en-US" sz="1400" dirty="0"/>
              <a:t> %.</a:t>
            </a:r>
            <a:endParaRPr lang="ru-RU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19" y="1900725"/>
            <a:ext cx="4033241" cy="207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-33273"/>
            <a:ext cx="5643571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algn="ctr"/>
            <a:r>
              <a:rPr lang="en-US" sz="1600" b="1" dirty="0"/>
              <a:t>Fe KA (1) measurement parameters </a:t>
            </a:r>
            <a:r>
              <a:rPr lang="en-US" sz="1600" dirty="0"/>
              <a:t>Ca KB (1) </a:t>
            </a:r>
            <a:endParaRPr lang="en-US" sz="1600" b="1" dirty="0"/>
          </a:p>
          <a:p>
            <a:pPr>
              <a:lnSpc>
                <a:spcPts val="2100"/>
              </a:lnSpc>
            </a:pPr>
            <a:r>
              <a:rPr lang="en-US" sz="1600" dirty="0"/>
              <a:t>Analyzing crystal: LiF200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Current/Voltage: 1.0 mA/40 kV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Counting time: 10 s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Sensitivity: </a:t>
            </a:r>
            <a:r>
              <a:rPr lang="ru-RU" sz="1600" dirty="0"/>
              <a:t>7930</a:t>
            </a:r>
            <a:r>
              <a:rPr lang="en-US" sz="1600" dirty="0"/>
              <a:t> cps/%</a:t>
            </a:r>
          </a:p>
          <a:p>
            <a:pPr>
              <a:lnSpc>
                <a:spcPts val="2100"/>
              </a:lnSpc>
            </a:pPr>
            <a:r>
              <a:rPr lang="en-US" sz="1600" dirty="0"/>
              <a:t>Calibration accuracy: 0.0</a:t>
            </a:r>
            <a:r>
              <a:rPr lang="ru-RU" sz="1600" dirty="0"/>
              <a:t>22</a:t>
            </a:r>
            <a:r>
              <a:rPr lang="en-US" sz="1600" dirty="0"/>
              <a:t> % in the range from </a:t>
            </a:r>
            <a:r>
              <a:rPr lang="ru-RU" sz="1600" dirty="0"/>
              <a:t>2,9</a:t>
            </a:r>
            <a:r>
              <a:rPr lang="en-US" sz="1600" dirty="0"/>
              <a:t> % to  3.</a:t>
            </a:r>
            <a:r>
              <a:rPr lang="ru-RU" sz="1600" dirty="0"/>
              <a:t>6</a:t>
            </a:r>
            <a:r>
              <a:rPr lang="en-US" sz="1600" dirty="0"/>
              <a:t> %</a:t>
            </a:r>
            <a:endParaRPr lang="ru-RU" sz="16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86644" y="214290"/>
            <a:ext cx="1643075" cy="1000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+mj-lt"/>
              </a:rPr>
              <a:t>Fe</a:t>
            </a:r>
            <a:r>
              <a:rPr lang="en-US" sz="3200" b="1" dirty="0"/>
              <a:t>2</a:t>
            </a:r>
            <a:r>
              <a:rPr lang="en-US" sz="4000" b="1" dirty="0"/>
              <a:t>O</a:t>
            </a:r>
            <a:r>
              <a:rPr lang="en-US" sz="2800" b="1" dirty="0"/>
              <a:t>3</a:t>
            </a:r>
            <a:endParaRPr lang="ru-RU" sz="4000" dirty="0">
              <a:latin typeface="+mj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16789"/>
              </p:ext>
            </p:extLst>
          </p:nvPr>
        </p:nvGraphicFramePr>
        <p:xfrm>
          <a:off x="4786313" y="1928803"/>
          <a:ext cx="3929091" cy="2278384"/>
        </p:xfrm>
        <a:graphic>
          <a:graphicData uri="http://schemas.openxmlformats.org/drawingml/2006/table">
            <a:tbl>
              <a:tblPr/>
              <a:tblGrid>
                <a:gridCol w="7143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581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Standard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C</a:t>
                      </a:r>
                      <a:r>
                        <a:rPr lang="en-US" sz="1200" b="1" i="0" u="none" strike="noStrike" baseline="-25000" dirty="0" err="1">
                          <a:solidFill>
                            <a:srgbClr val="000000"/>
                          </a:solidFill>
                          <a:latin typeface="+mn-lt"/>
                        </a:rPr>
                        <a:t>nom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 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calc.#1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#2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С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#1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-С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#2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С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nom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С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latin typeface="+mn-lt"/>
                        </a:rPr>
                        <a:t>res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 %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indent="0"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5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3-1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3-2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4-1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4-2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6-1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6-2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8-1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8-2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705758"/>
              </p:ext>
            </p:extLst>
          </p:nvPr>
        </p:nvGraphicFramePr>
        <p:xfrm>
          <a:off x="357158" y="4286257"/>
          <a:ext cx="4190479" cy="2173681"/>
        </p:xfrm>
        <a:graphic>
          <a:graphicData uri="http://schemas.openxmlformats.org/drawingml/2006/table">
            <a:tbl>
              <a:tblPr/>
              <a:tblGrid>
                <a:gridCol w="5267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10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869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869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826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304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020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Sample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 nom.,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calc#1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#2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│С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#1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-С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#2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│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av., 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│С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nom.-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av.</a:t>
                      </a:r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│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93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#2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9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93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#5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9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93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#7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9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93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#9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9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93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Cem #10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9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5137" y="1571613"/>
            <a:ext cx="421250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Figure. 5  Calibration curve for Fe</a:t>
            </a:r>
            <a:r>
              <a:rPr lang="en-US" sz="1100" b="1" dirty="0">
                <a:solidFill>
                  <a:schemeClr val="bg1"/>
                </a:solidFill>
              </a:rPr>
              <a:t>2</a:t>
            </a:r>
            <a:r>
              <a:rPr lang="en-US" sz="1600" b="1" dirty="0">
                <a:solidFill>
                  <a:schemeClr val="bg1"/>
                </a:solidFill>
              </a:rPr>
              <a:t>O</a:t>
            </a:r>
            <a:r>
              <a:rPr lang="en-US" sz="1100" b="1" dirty="0">
                <a:solidFill>
                  <a:schemeClr val="bg1"/>
                </a:solidFill>
              </a:rPr>
              <a:t>3</a:t>
            </a:r>
            <a:r>
              <a:rPr lang="en-US" sz="1600" b="1" dirty="0">
                <a:solidFill>
                  <a:schemeClr val="bg1"/>
                </a:solidFill>
              </a:rPr>
              <a:t>  in cemen</a:t>
            </a:r>
            <a:r>
              <a:rPr lang="en-US" sz="1600" dirty="0">
                <a:solidFill>
                  <a:schemeClr val="bg1"/>
                </a:solidFill>
              </a:rPr>
              <a:t>t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43505" y="1571613"/>
            <a:ext cx="2640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Table 9 Calibration details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9" y="4000504"/>
            <a:ext cx="35817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Table 10 Repeatability and accuracy test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714877" y="4786322"/>
            <a:ext cx="4143404" cy="1418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dirty="0"/>
              <a:t>The maximum difference between the average of the duplicate measurements and the nominal concentration was 0.</a:t>
            </a:r>
            <a:r>
              <a:rPr lang="ru-RU" sz="1400" dirty="0"/>
              <a:t>2 % </a:t>
            </a:r>
            <a:r>
              <a:rPr lang="en-US" sz="1400" dirty="0"/>
              <a:t>by mass for the </a:t>
            </a:r>
            <a:r>
              <a:rPr lang="en-US" sz="1400" b="1" dirty="0"/>
              <a:t>Fe</a:t>
            </a:r>
            <a:r>
              <a:rPr lang="en-US" sz="1400" b="1" baseline="-25000" dirty="0"/>
              <a:t>2</a:t>
            </a:r>
            <a:r>
              <a:rPr lang="en-US" sz="1400" b="1" dirty="0"/>
              <a:t>O</a:t>
            </a:r>
            <a:r>
              <a:rPr lang="en-US" sz="1400" b="1" baseline="-25000" dirty="0"/>
              <a:t>3</a:t>
            </a:r>
            <a:r>
              <a:rPr lang="en-US" sz="1400" dirty="0"/>
              <a:t> in cement. The maximum difference between the duplicate measurements was 0.</a:t>
            </a:r>
            <a:r>
              <a:rPr lang="ru-RU" sz="1400" dirty="0"/>
              <a:t>1</a:t>
            </a:r>
            <a:r>
              <a:rPr lang="en-US" sz="1400" dirty="0"/>
              <a:t> %. </a:t>
            </a:r>
            <a:endParaRPr lang="ru-RU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33764"/>
            <a:ext cx="410445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10606"/>
              </p:ext>
            </p:extLst>
          </p:nvPr>
        </p:nvGraphicFramePr>
        <p:xfrm>
          <a:off x="395536" y="1844824"/>
          <a:ext cx="8064895" cy="16596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55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768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324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36000" algn="ctr">
                        <a:lnSpc>
                          <a:spcPts val="144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err="1">
                          <a:latin typeface="+mj-lt"/>
                        </a:rPr>
                        <a:t>Analyte</a:t>
                      </a:r>
                      <a:endParaRPr lang="ru-RU" sz="1200" b="0" kern="120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+mj-lt"/>
                        </a:rPr>
                        <a:t>SEE</a:t>
                      </a:r>
                      <a:r>
                        <a:rPr lang="en-US" sz="1200" baseline="0" dirty="0">
                          <a:latin typeface="+mj-lt"/>
                        </a:rPr>
                        <a:t>,  mass %</a:t>
                      </a:r>
                      <a:endParaRPr lang="ru-RU" sz="12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j-lt"/>
                        </a:rPr>
                        <a:t>Repeatability</a:t>
                      </a:r>
                      <a:r>
                        <a:rPr lang="en-US" sz="1200" baseline="0" dirty="0">
                          <a:latin typeface="+mj-lt"/>
                        </a:rPr>
                        <a:t>,  mass %</a:t>
                      </a:r>
                      <a:endParaRPr lang="ru-RU" sz="12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36000" algn="ct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+mj-lt"/>
                        </a:rPr>
                        <a:t>CaO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+mj-lt"/>
                        </a:rPr>
                        <a:t>0,75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+mj-lt"/>
                        </a:rPr>
                        <a:t>0,3</a:t>
                      </a:r>
                      <a:r>
                        <a:rPr lang="en-US" sz="1200" kern="1200" dirty="0">
                          <a:effectLst/>
                          <a:latin typeface="+mj-lt"/>
                        </a:rPr>
                        <a:t>0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3192">
                <a:tc>
                  <a:txBody>
                    <a:bodyPr/>
                    <a:lstStyle/>
                    <a:p>
                      <a:pPr marL="36000" algn="ct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j-lt"/>
                        </a:rPr>
                        <a:t>SiO</a:t>
                      </a:r>
                      <a:r>
                        <a:rPr lang="ru-RU" sz="1200" baseline="-25000" dirty="0">
                          <a:effectLst/>
                          <a:latin typeface="+mj-lt"/>
                        </a:rPr>
                        <a:t>2 </a:t>
                      </a:r>
                      <a:endParaRPr lang="ru-RU" sz="1200" baseline="-25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+mj-lt"/>
                        </a:rPr>
                        <a:t>0,5</a:t>
                      </a:r>
                      <a:r>
                        <a:rPr lang="en-US" sz="1200" kern="1200" dirty="0">
                          <a:effectLst/>
                          <a:latin typeface="+mj-lt"/>
                        </a:rPr>
                        <a:t>0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+mj-lt"/>
                        </a:rPr>
                        <a:t>0,4</a:t>
                      </a:r>
                      <a:r>
                        <a:rPr lang="en-US" sz="1200" kern="1200" dirty="0">
                          <a:effectLst/>
                          <a:latin typeface="+mj-lt"/>
                        </a:rPr>
                        <a:t>0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3192">
                <a:tc>
                  <a:txBody>
                    <a:bodyPr/>
                    <a:lstStyle/>
                    <a:p>
                      <a:pPr marL="36000" algn="ct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j-lt"/>
                        </a:rPr>
                        <a:t>Fe</a:t>
                      </a:r>
                      <a:r>
                        <a:rPr lang="ru-RU" sz="1200" baseline="-25000" dirty="0">
                          <a:effectLst/>
                          <a:latin typeface="+mj-lt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+mj-lt"/>
                        </a:rPr>
                        <a:t>O</a:t>
                      </a:r>
                      <a:r>
                        <a:rPr lang="ru-RU" sz="1200" baseline="-25000" dirty="0">
                          <a:effectLst/>
                          <a:latin typeface="+mj-lt"/>
                        </a:rPr>
                        <a:t>3</a:t>
                      </a:r>
                      <a:r>
                        <a:rPr lang="ru-RU" sz="1200" dirty="0">
                          <a:effectLst/>
                          <a:latin typeface="+mj-lt"/>
                        </a:rPr>
                        <a:t> </a:t>
                      </a:r>
                      <a:endParaRPr lang="ru-RU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+mj-lt"/>
                        </a:rPr>
                        <a:t>0,2</a:t>
                      </a:r>
                      <a:r>
                        <a:rPr lang="en-US" sz="1200" kern="1200" dirty="0">
                          <a:effectLst/>
                          <a:latin typeface="+mj-lt"/>
                        </a:rPr>
                        <a:t>0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+mj-lt"/>
                        </a:rPr>
                        <a:t>0,09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3192">
                <a:tc>
                  <a:txBody>
                    <a:bodyPr/>
                    <a:lstStyle/>
                    <a:p>
                      <a:pPr marL="36000" algn="ct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+mj-lt"/>
                        </a:rPr>
                        <a:t>MgO</a:t>
                      </a:r>
                      <a:r>
                        <a:rPr lang="ru-RU" sz="1200" dirty="0">
                          <a:effectLst/>
                          <a:latin typeface="+mj-lt"/>
                        </a:rPr>
                        <a:t> </a:t>
                      </a:r>
                      <a:endParaRPr lang="ru-RU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+mj-lt"/>
                        </a:rPr>
                        <a:t>0,2</a:t>
                      </a:r>
                      <a:r>
                        <a:rPr lang="en-US" sz="1200" kern="1200" dirty="0">
                          <a:effectLst/>
                          <a:latin typeface="+mj-lt"/>
                        </a:rPr>
                        <a:t>0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+mj-lt"/>
                        </a:rPr>
                        <a:t>0,1</a:t>
                      </a:r>
                      <a:r>
                        <a:rPr lang="en-US" sz="1200" kern="1200" dirty="0">
                          <a:effectLst/>
                          <a:latin typeface="+mj-lt"/>
                        </a:rPr>
                        <a:t>0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000" algn="ct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j-lt"/>
                        </a:rPr>
                        <a:t>Al</a:t>
                      </a:r>
                      <a:r>
                        <a:rPr lang="ru-RU" sz="1200" baseline="-25000" dirty="0">
                          <a:effectLst/>
                          <a:latin typeface="+mj-lt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+mj-lt"/>
                        </a:rPr>
                        <a:t>O</a:t>
                      </a:r>
                      <a:r>
                        <a:rPr lang="ru-RU" sz="1200" baseline="-25000" dirty="0">
                          <a:effectLst/>
                          <a:latin typeface="+mj-lt"/>
                        </a:rPr>
                        <a:t>3</a:t>
                      </a:r>
                      <a:r>
                        <a:rPr lang="ru-RU" sz="1200" dirty="0">
                          <a:effectLst/>
                          <a:latin typeface="+mj-lt"/>
                        </a:rPr>
                        <a:t> </a:t>
                      </a:r>
                      <a:endParaRPr lang="ru-RU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+mj-lt"/>
                        </a:rPr>
                        <a:t>0,1</a:t>
                      </a:r>
                      <a:r>
                        <a:rPr lang="en-US" sz="1200" kern="1200" dirty="0">
                          <a:effectLst/>
                          <a:latin typeface="+mj-lt"/>
                        </a:rPr>
                        <a:t>0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+mj-lt"/>
                        </a:rPr>
                        <a:t>0,07</a:t>
                      </a:r>
                      <a:endParaRPr lang="ru-RU" sz="1200" b="1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504" y="548680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/>
            <a:r>
              <a:rPr lang="en-US" sz="1400" b="1" dirty="0"/>
              <a:t>Conclusion </a:t>
            </a:r>
          </a:p>
          <a:p>
            <a:pPr indent="361950" algn="just"/>
            <a:r>
              <a:rPr lang="en-US" sz="1400" dirty="0"/>
              <a:t>The results of the accuracy test obtained with the WDXRF spectrometer SPECTROSCAN MAKC-GVM allow to evaluate the Standard Error of Estimate (SEE) for</a:t>
            </a:r>
            <a:r>
              <a:rPr lang="ru-RU" sz="1400" dirty="0"/>
              <a:t> </a:t>
            </a:r>
            <a:r>
              <a:rPr lang="en-US" sz="1400" dirty="0"/>
              <a:t>the SiO2, Al2O3, </a:t>
            </a:r>
            <a:r>
              <a:rPr lang="en-US" sz="1400" dirty="0" err="1"/>
              <a:t>CaO</a:t>
            </a:r>
            <a:r>
              <a:rPr lang="en-US" sz="1400" dirty="0"/>
              <a:t>, MgO and Fe2O3 determination</a:t>
            </a:r>
            <a:r>
              <a:rPr lang="ru-RU" sz="1400" dirty="0"/>
              <a:t> </a:t>
            </a:r>
            <a:r>
              <a:rPr lang="en-US" sz="1400" dirty="0"/>
              <a:t>in cement. The values of the SEE and the measurement repeatability are listed in Table 11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1" y="3789040"/>
            <a:ext cx="86409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7675" algn="just"/>
            <a:r>
              <a:rPr lang="en-US" sz="1400" dirty="0"/>
              <a:t>The WDXRF  analysis,  which includes a sample preparation by pressing powders on a boric acid support into pellets, is an extremely express and easy way to get accurate and reliable values of the SiO</a:t>
            </a:r>
            <a:r>
              <a:rPr lang="en-US" sz="1400" baseline="-25000" dirty="0"/>
              <a:t>2</a:t>
            </a:r>
            <a:r>
              <a:rPr lang="en-US" sz="1400" dirty="0"/>
              <a:t>, Al</a:t>
            </a:r>
            <a:r>
              <a:rPr lang="en-US" sz="1400" baseline="-25000" dirty="0"/>
              <a:t>2</a:t>
            </a:r>
            <a:r>
              <a:rPr lang="en-US" sz="1400" dirty="0"/>
              <a:t>O</a:t>
            </a:r>
            <a:r>
              <a:rPr lang="en-US" sz="1400" baseline="-25000" dirty="0"/>
              <a:t>3</a:t>
            </a:r>
            <a:r>
              <a:rPr lang="en-US" sz="1400" dirty="0"/>
              <a:t>, </a:t>
            </a:r>
            <a:r>
              <a:rPr lang="en-US" sz="1400" dirty="0" err="1"/>
              <a:t>CaO</a:t>
            </a:r>
            <a:r>
              <a:rPr lang="en-US" sz="1400" dirty="0"/>
              <a:t>, MgO and Fe</a:t>
            </a:r>
            <a:r>
              <a:rPr lang="en-US" sz="1400" baseline="-25000" dirty="0"/>
              <a:t>2</a:t>
            </a:r>
            <a:r>
              <a:rPr lang="en-US" sz="1400" dirty="0"/>
              <a:t>O</a:t>
            </a:r>
            <a:r>
              <a:rPr lang="en-US" sz="1400" baseline="-25000" dirty="0"/>
              <a:t>3</a:t>
            </a:r>
            <a:r>
              <a:rPr lang="en-US" sz="1400" dirty="0"/>
              <a:t> concentrations  in materials of the cement industry .</a:t>
            </a:r>
          </a:p>
          <a:p>
            <a:pPr indent="447675" algn="just"/>
            <a:r>
              <a:rPr lang="en-US" sz="1400" dirty="0"/>
              <a:t>The fusion method of a sample preparation should be preferred when higher accuracy and an exclusion of the inter-elements and matrix effects are required.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154326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Table 11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1812</Words>
  <Application>Microsoft Office PowerPoint</Application>
  <PresentationFormat>Экран (4:3)</PresentationFormat>
  <Paragraphs>558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Nik</dc:creator>
  <cp:lastModifiedBy>Григорьев Александр Викторович</cp:lastModifiedBy>
  <cp:revision>101</cp:revision>
  <cp:lastPrinted>2018-06-20T06:00:15Z</cp:lastPrinted>
  <dcterms:created xsi:type="dcterms:W3CDTF">2018-06-18T20:40:00Z</dcterms:created>
  <dcterms:modified xsi:type="dcterms:W3CDTF">2020-05-22T11:37:06Z</dcterms:modified>
</cp:coreProperties>
</file>